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00" r:id="rId3"/>
    <p:sldId id="302" r:id="rId4"/>
    <p:sldId id="301" r:id="rId5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43B12E-7642-46F7-B6C6-DBCF77193CF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</dgm:pt>
    <dgm:pt modelId="{1E0F3975-1BE1-46E2-9B15-A21E90FEFA08}">
      <dgm:prSet phldrT="[Tex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s-CO" sz="2000" b="0" dirty="0">
              <a:solidFill>
                <a:schemeClr val="tx1"/>
              </a:solidFill>
            </a:rPr>
            <a:t>A partir de las sugerencias  /compromisos  firmadas en la deliberación pública, el GAD elabora un Plan de Trabajo que debe ser entregado a la Instancia de Participación, al Consejo de Planificación, a la Asamblea Ciudadana y al CPCCS</a:t>
          </a:r>
          <a:r>
            <a:rPr lang="es-CO" sz="2000" b="1" dirty="0">
              <a:solidFill>
                <a:schemeClr val="tx1"/>
              </a:solidFill>
            </a:rPr>
            <a:t>. </a:t>
          </a:r>
          <a:endParaRPr lang="es-CO" sz="2000" b="1" dirty="0">
            <a:solidFill>
              <a:schemeClr val="tx2"/>
            </a:solidFill>
          </a:endParaRPr>
        </a:p>
      </dgm:t>
    </dgm:pt>
    <dgm:pt modelId="{CD03BB12-BF72-48B9-A82F-A689D211B4A5}">
      <dgm:prSet phldrT="[Texto]" custT="1"/>
      <dgm:spPr>
        <a:solidFill>
          <a:srgbClr val="CFFBB1"/>
        </a:solidFill>
        <a:ln>
          <a:solidFill>
            <a:schemeClr val="bg1"/>
          </a:solidFill>
        </a:ln>
      </dgm:spPr>
      <dgm:t>
        <a:bodyPr/>
        <a:lstStyle/>
        <a:p>
          <a:r>
            <a:rPr lang="es-CO" sz="2400" dirty="0">
              <a:solidFill>
                <a:srgbClr val="002060"/>
              </a:solidFill>
            </a:rPr>
            <a:t>Incorporación de opinión ciudadana.</a:t>
          </a:r>
        </a:p>
      </dgm:t>
    </dgm:pt>
    <dgm:pt modelId="{C5833211-6C93-4537-8C40-D3FBD3A674BA}" type="sibTrans" cxnId="{E5F88AAF-DAF6-4E49-8DF0-1DC5AD3E9FD7}">
      <dgm:prSet/>
      <dgm:spPr/>
      <dgm:t>
        <a:bodyPr/>
        <a:lstStyle/>
        <a:p>
          <a:endParaRPr lang="es-EC" sz="1600"/>
        </a:p>
      </dgm:t>
    </dgm:pt>
    <dgm:pt modelId="{1EF3E793-B1A2-4110-B3F2-346FD24E5F14}" type="parTrans" cxnId="{E5F88AAF-DAF6-4E49-8DF0-1DC5AD3E9FD7}">
      <dgm:prSet/>
      <dgm:spPr/>
      <dgm:t>
        <a:bodyPr/>
        <a:lstStyle/>
        <a:p>
          <a:endParaRPr lang="es-EC" sz="1600"/>
        </a:p>
      </dgm:t>
    </dgm:pt>
    <dgm:pt modelId="{BA42C624-44AE-4021-8D85-F0197CC40930}" type="sibTrans" cxnId="{FB1A671B-844B-46BA-9817-B3BA057EA5FE}">
      <dgm:prSet/>
      <dgm:spPr/>
      <dgm:t>
        <a:bodyPr/>
        <a:lstStyle/>
        <a:p>
          <a:endParaRPr lang="es-EC" sz="1600"/>
        </a:p>
      </dgm:t>
    </dgm:pt>
    <dgm:pt modelId="{B826F068-7AC6-42D0-AE13-BA3F26B6C075}" type="parTrans" cxnId="{FB1A671B-844B-46BA-9817-B3BA057EA5FE}">
      <dgm:prSet custT="1"/>
      <dgm:spPr/>
      <dgm:t>
        <a:bodyPr/>
        <a:lstStyle/>
        <a:p>
          <a:endParaRPr lang="es-EC" sz="400" dirty="0"/>
        </a:p>
      </dgm:t>
    </dgm:pt>
    <dgm:pt modelId="{5EE2B3B2-9F31-4BF8-AC51-D59FF6DD65F8}">
      <dgm:prSet phldrT="[Texto]" custT="1"/>
      <dgm:spPr>
        <a:solidFill>
          <a:srgbClr val="CFFBB1"/>
        </a:solidFill>
      </dgm:spPr>
      <dgm:t>
        <a:bodyPr/>
        <a:lstStyle/>
        <a:p>
          <a:r>
            <a:rPr lang="es-CO" sz="2400" dirty="0">
              <a:solidFill>
                <a:schemeClr val="tx2"/>
              </a:solidFill>
            </a:rPr>
            <a:t>Entrega del Informe de Rendición de Cuentas al CPCCS</a:t>
          </a:r>
        </a:p>
      </dgm:t>
    </dgm:pt>
    <dgm:pt modelId="{62776AAE-7C03-4082-9A88-1E0F5280D86D}" type="parTrans" cxnId="{B5C796F4-5B04-4220-B222-B61BD6E49BB3}">
      <dgm:prSet/>
      <dgm:spPr/>
      <dgm:t>
        <a:bodyPr/>
        <a:lstStyle/>
        <a:p>
          <a:endParaRPr lang="es-EC" sz="1600"/>
        </a:p>
      </dgm:t>
    </dgm:pt>
    <dgm:pt modelId="{A679C29A-8769-423D-A250-C9AAE8593397}" type="sibTrans" cxnId="{B5C796F4-5B04-4220-B222-B61BD6E49BB3}">
      <dgm:prSet/>
      <dgm:spPr/>
      <dgm:t>
        <a:bodyPr/>
        <a:lstStyle/>
        <a:p>
          <a:endParaRPr lang="es-EC" sz="1600"/>
        </a:p>
      </dgm:t>
    </dgm:pt>
    <dgm:pt modelId="{8076E201-C375-4611-AFB1-97E5CA530A6C}">
      <dgm:prSet phldrT="[Tex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s-CO" sz="2000" b="0" dirty="0">
              <a:solidFill>
                <a:schemeClr val="tx1"/>
              </a:solidFill>
            </a:rPr>
            <a:t>El GAD llena y finaliza el Formulario de Rendición de Cuentas de la entidad en el Sistema Informático del CPCCS. </a:t>
          </a:r>
        </a:p>
      </dgm:t>
    </dgm:pt>
    <dgm:pt modelId="{5602ACF3-B740-47D1-85DD-3162495F27F9}" type="parTrans" cxnId="{899DFB72-3D76-4198-A2AC-979D61D50DD8}">
      <dgm:prSet custT="1"/>
      <dgm:spPr/>
      <dgm:t>
        <a:bodyPr/>
        <a:lstStyle/>
        <a:p>
          <a:endParaRPr lang="es-EC" sz="400" dirty="0"/>
        </a:p>
      </dgm:t>
    </dgm:pt>
    <dgm:pt modelId="{44CCA0FF-81D5-4FEE-9D97-83285EB58DD0}" type="sibTrans" cxnId="{899DFB72-3D76-4198-A2AC-979D61D50DD8}">
      <dgm:prSet/>
      <dgm:spPr/>
      <dgm:t>
        <a:bodyPr/>
        <a:lstStyle/>
        <a:p>
          <a:endParaRPr lang="es-EC" sz="1600"/>
        </a:p>
      </dgm:t>
    </dgm:pt>
    <dgm:pt modelId="{0335EC1F-EC21-418D-A1FF-F9798CA26F00}">
      <dgm:prSet phldrT="[Texto]" custT="1"/>
      <dgm:spPr>
        <a:solidFill>
          <a:srgbClr val="CFFBB1"/>
        </a:solidFill>
        <a:ln>
          <a:solidFill>
            <a:schemeClr val="bg1"/>
          </a:solidFill>
        </a:ln>
      </dgm:spPr>
      <dgm:t>
        <a:bodyPr/>
        <a:lstStyle/>
        <a:p>
          <a:r>
            <a:rPr lang="es-CO" sz="2400" dirty="0">
              <a:solidFill>
                <a:srgbClr val="002060"/>
              </a:solidFill>
            </a:rPr>
            <a:t>Monitoreo del cumplimiento del proceso por el CPCCS</a:t>
          </a:r>
        </a:p>
      </dgm:t>
    </dgm:pt>
    <dgm:pt modelId="{96F7FB81-CEA8-49E8-8E80-728D8630EBA8}" type="parTrans" cxnId="{83C9EF6F-2406-4D2A-BE89-182432F4AA85}">
      <dgm:prSet/>
      <dgm:spPr/>
      <dgm:t>
        <a:bodyPr/>
        <a:lstStyle/>
        <a:p>
          <a:endParaRPr lang="es-EC" sz="1600"/>
        </a:p>
      </dgm:t>
    </dgm:pt>
    <dgm:pt modelId="{DE2AE20E-46C9-477A-ADAA-1F0BA8956F64}" type="sibTrans" cxnId="{83C9EF6F-2406-4D2A-BE89-182432F4AA85}">
      <dgm:prSet/>
      <dgm:spPr/>
      <dgm:t>
        <a:bodyPr/>
        <a:lstStyle/>
        <a:p>
          <a:endParaRPr lang="es-EC" sz="1600"/>
        </a:p>
      </dgm:t>
    </dgm:pt>
    <dgm:pt modelId="{99EA5970-85FC-41BB-9D4A-A35BA4AEB4B8}">
      <dgm:prSet phldrT="[Tex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0" dirty="0">
              <a:solidFill>
                <a:schemeClr val="tx1"/>
              </a:solidFill>
            </a:rPr>
            <a:t>Constatación de entrega de Informe: proceso, métodos utilizados, calidad de la información.  Y formula recomendaciones. </a:t>
          </a:r>
        </a:p>
      </dgm:t>
    </dgm:pt>
    <dgm:pt modelId="{C2EA2E5B-F52D-43D5-B556-7B34B40B0E31}" type="parTrans" cxnId="{B60A497B-41DB-4CB0-AFB5-BF2946A6FF2E}">
      <dgm:prSet custT="1"/>
      <dgm:spPr/>
      <dgm:t>
        <a:bodyPr/>
        <a:lstStyle/>
        <a:p>
          <a:endParaRPr lang="es-EC" sz="400" dirty="0"/>
        </a:p>
      </dgm:t>
    </dgm:pt>
    <dgm:pt modelId="{BA2F354C-C060-4E66-89CB-47A5EA7E07A9}" type="sibTrans" cxnId="{B60A497B-41DB-4CB0-AFB5-BF2946A6FF2E}">
      <dgm:prSet/>
      <dgm:spPr/>
      <dgm:t>
        <a:bodyPr/>
        <a:lstStyle/>
        <a:p>
          <a:endParaRPr lang="es-EC" sz="1600"/>
        </a:p>
      </dgm:t>
    </dgm:pt>
    <dgm:pt modelId="{D14351AE-49A2-437F-8A95-4C1EAE2A9FC2}" type="pres">
      <dgm:prSet presAssocID="{A443B12E-7642-46F7-B6C6-DBCF77193CF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D2E437E-2430-4892-9B03-FDC0D660CEC6}" type="pres">
      <dgm:prSet presAssocID="{CD03BB12-BF72-48B9-A82F-A689D211B4A5}" presName="root1" presStyleCnt="0"/>
      <dgm:spPr/>
    </dgm:pt>
    <dgm:pt modelId="{EEE80534-9A7A-4438-8FD6-AC0F624E4F9D}" type="pres">
      <dgm:prSet presAssocID="{CD03BB12-BF72-48B9-A82F-A689D211B4A5}" presName="LevelOneTextNode" presStyleLbl="node0" presStyleIdx="0" presStyleCnt="3">
        <dgm:presLayoutVars>
          <dgm:chPref val="3"/>
        </dgm:presLayoutVars>
      </dgm:prSet>
      <dgm:spPr/>
    </dgm:pt>
    <dgm:pt modelId="{99C8882D-9396-4D09-97EF-CB102E7B26D4}" type="pres">
      <dgm:prSet presAssocID="{CD03BB12-BF72-48B9-A82F-A689D211B4A5}" presName="level2hierChild" presStyleCnt="0"/>
      <dgm:spPr/>
    </dgm:pt>
    <dgm:pt modelId="{224E532B-B72F-4C98-B7FC-19B8F1DB2D0C}" type="pres">
      <dgm:prSet presAssocID="{B826F068-7AC6-42D0-AE13-BA3F26B6C075}" presName="conn2-1" presStyleLbl="parChTrans1D2" presStyleIdx="0" presStyleCnt="3"/>
      <dgm:spPr/>
    </dgm:pt>
    <dgm:pt modelId="{F2B218CB-6D1F-4BE6-A197-BE231188D778}" type="pres">
      <dgm:prSet presAssocID="{B826F068-7AC6-42D0-AE13-BA3F26B6C075}" presName="connTx" presStyleLbl="parChTrans1D2" presStyleIdx="0" presStyleCnt="3"/>
      <dgm:spPr/>
    </dgm:pt>
    <dgm:pt modelId="{0A58B53C-6D37-4BA9-95C2-131F4FAA3037}" type="pres">
      <dgm:prSet presAssocID="{1E0F3975-1BE1-46E2-9B15-A21E90FEFA08}" presName="root2" presStyleCnt="0"/>
      <dgm:spPr/>
    </dgm:pt>
    <dgm:pt modelId="{B65FE272-8F64-45E2-AC32-77A134F7962D}" type="pres">
      <dgm:prSet presAssocID="{1E0F3975-1BE1-46E2-9B15-A21E90FEFA08}" presName="LevelTwoTextNode" presStyleLbl="node2" presStyleIdx="0" presStyleCnt="3" custScaleX="250634" custScaleY="131063">
        <dgm:presLayoutVars>
          <dgm:chPref val="3"/>
        </dgm:presLayoutVars>
      </dgm:prSet>
      <dgm:spPr/>
    </dgm:pt>
    <dgm:pt modelId="{4ABAE14B-D3FF-40EB-9623-871627E12D91}" type="pres">
      <dgm:prSet presAssocID="{1E0F3975-1BE1-46E2-9B15-A21E90FEFA08}" presName="level3hierChild" presStyleCnt="0"/>
      <dgm:spPr/>
    </dgm:pt>
    <dgm:pt modelId="{CB0A73CB-D09C-4B84-A65E-5B1DD36E9964}" type="pres">
      <dgm:prSet presAssocID="{5EE2B3B2-9F31-4BF8-AC51-D59FF6DD65F8}" presName="root1" presStyleCnt="0"/>
      <dgm:spPr/>
    </dgm:pt>
    <dgm:pt modelId="{D3B091D6-DDC3-48C8-B3B5-B116BD654F65}" type="pres">
      <dgm:prSet presAssocID="{5EE2B3B2-9F31-4BF8-AC51-D59FF6DD65F8}" presName="LevelOneTextNode" presStyleLbl="node0" presStyleIdx="1" presStyleCnt="3" custScaleX="100000" custScaleY="131959">
        <dgm:presLayoutVars>
          <dgm:chPref val="3"/>
        </dgm:presLayoutVars>
      </dgm:prSet>
      <dgm:spPr/>
    </dgm:pt>
    <dgm:pt modelId="{15155A9C-1006-4330-BEDF-6973E4CCD971}" type="pres">
      <dgm:prSet presAssocID="{5EE2B3B2-9F31-4BF8-AC51-D59FF6DD65F8}" presName="level2hierChild" presStyleCnt="0"/>
      <dgm:spPr/>
    </dgm:pt>
    <dgm:pt modelId="{A06F70D1-ADE9-486C-9AE0-A17585DC4126}" type="pres">
      <dgm:prSet presAssocID="{5602ACF3-B740-47D1-85DD-3162495F27F9}" presName="conn2-1" presStyleLbl="parChTrans1D2" presStyleIdx="1" presStyleCnt="3"/>
      <dgm:spPr/>
    </dgm:pt>
    <dgm:pt modelId="{0034A300-011F-4083-8AD4-5BE90EC5CF08}" type="pres">
      <dgm:prSet presAssocID="{5602ACF3-B740-47D1-85DD-3162495F27F9}" presName="connTx" presStyleLbl="parChTrans1D2" presStyleIdx="1" presStyleCnt="3"/>
      <dgm:spPr/>
    </dgm:pt>
    <dgm:pt modelId="{47F9C578-6D8F-48D7-A8F2-CB2715BEEFFF}" type="pres">
      <dgm:prSet presAssocID="{8076E201-C375-4611-AFB1-97E5CA530A6C}" presName="root2" presStyleCnt="0"/>
      <dgm:spPr/>
    </dgm:pt>
    <dgm:pt modelId="{8364E832-3284-495C-A100-4038A4F38D98}" type="pres">
      <dgm:prSet presAssocID="{8076E201-C375-4611-AFB1-97E5CA530A6C}" presName="LevelTwoTextNode" presStyleLbl="node2" presStyleIdx="1" presStyleCnt="3" custScaleX="251227" custScaleY="92664">
        <dgm:presLayoutVars>
          <dgm:chPref val="3"/>
        </dgm:presLayoutVars>
      </dgm:prSet>
      <dgm:spPr/>
    </dgm:pt>
    <dgm:pt modelId="{03A1FD2B-47AC-4D17-B331-C1E0B2299387}" type="pres">
      <dgm:prSet presAssocID="{8076E201-C375-4611-AFB1-97E5CA530A6C}" presName="level3hierChild" presStyleCnt="0"/>
      <dgm:spPr/>
    </dgm:pt>
    <dgm:pt modelId="{B696EE48-4CE7-4703-8EF7-A491C2AE100F}" type="pres">
      <dgm:prSet presAssocID="{0335EC1F-EC21-418D-A1FF-F9798CA26F00}" presName="root1" presStyleCnt="0"/>
      <dgm:spPr/>
    </dgm:pt>
    <dgm:pt modelId="{09456C8D-D614-4D4B-B33C-942968E9779E}" type="pres">
      <dgm:prSet presAssocID="{0335EC1F-EC21-418D-A1FF-F9798CA26F00}" presName="LevelOneTextNode" presStyleLbl="node0" presStyleIdx="2" presStyleCnt="3" custScaleX="106550" custScaleY="122091">
        <dgm:presLayoutVars>
          <dgm:chPref val="3"/>
        </dgm:presLayoutVars>
      </dgm:prSet>
      <dgm:spPr/>
    </dgm:pt>
    <dgm:pt modelId="{EF0BAC57-FCD2-4637-9DE9-E870095DCE22}" type="pres">
      <dgm:prSet presAssocID="{0335EC1F-EC21-418D-A1FF-F9798CA26F00}" presName="level2hierChild" presStyleCnt="0"/>
      <dgm:spPr/>
    </dgm:pt>
    <dgm:pt modelId="{5F8663CA-5554-4209-BF9A-D49CF7214F71}" type="pres">
      <dgm:prSet presAssocID="{C2EA2E5B-F52D-43D5-B556-7B34B40B0E31}" presName="conn2-1" presStyleLbl="parChTrans1D2" presStyleIdx="2" presStyleCnt="3"/>
      <dgm:spPr/>
    </dgm:pt>
    <dgm:pt modelId="{8685B136-0ADB-4110-8B01-5FC55D5B21E4}" type="pres">
      <dgm:prSet presAssocID="{C2EA2E5B-F52D-43D5-B556-7B34B40B0E31}" presName="connTx" presStyleLbl="parChTrans1D2" presStyleIdx="2" presStyleCnt="3"/>
      <dgm:spPr/>
    </dgm:pt>
    <dgm:pt modelId="{485AEB5E-9966-4FBE-A60D-D922B8B69EC1}" type="pres">
      <dgm:prSet presAssocID="{99EA5970-85FC-41BB-9D4A-A35BA4AEB4B8}" presName="root2" presStyleCnt="0"/>
      <dgm:spPr/>
    </dgm:pt>
    <dgm:pt modelId="{16E60FE9-842B-4703-A62E-5608A66853A6}" type="pres">
      <dgm:prSet presAssocID="{99EA5970-85FC-41BB-9D4A-A35BA4AEB4B8}" presName="LevelTwoTextNode" presStyleLbl="node2" presStyleIdx="2" presStyleCnt="3" custScaleX="245492" custScaleY="104090">
        <dgm:presLayoutVars>
          <dgm:chPref val="3"/>
        </dgm:presLayoutVars>
      </dgm:prSet>
      <dgm:spPr/>
    </dgm:pt>
    <dgm:pt modelId="{2FA51A01-D5EA-4017-97EC-234D7D234A9E}" type="pres">
      <dgm:prSet presAssocID="{99EA5970-85FC-41BB-9D4A-A35BA4AEB4B8}" presName="level3hierChild" presStyleCnt="0"/>
      <dgm:spPr/>
    </dgm:pt>
  </dgm:ptLst>
  <dgm:cxnLst>
    <dgm:cxn modelId="{0A820004-B472-4172-B5A8-4AF085E17923}" type="presOf" srcId="{B826F068-7AC6-42D0-AE13-BA3F26B6C075}" destId="{F2B218CB-6D1F-4BE6-A197-BE231188D778}" srcOrd="1" destOrd="0" presId="urn:microsoft.com/office/officeart/2005/8/layout/hierarchy2"/>
    <dgm:cxn modelId="{6FB20311-DC22-4FE6-98EB-43F1165AE7E2}" type="presOf" srcId="{C2EA2E5B-F52D-43D5-B556-7B34B40B0E31}" destId="{5F8663CA-5554-4209-BF9A-D49CF7214F71}" srcOrd="0" destOrd="0" presId="urn:microsoft.com/office/officeart/2005/8/layout/hierarchy2"/>
    <dgm:cxn modelId="{FB1A671B-844B-46BA-9817-B3BA057EA5FE}" srcId="{CD03BB12-BF72-48B9-A82F-A689D211B4A5}" destId="{1E0F3975-1BE1-46E2-9B15-A21E90FEFA08}" srcOrd="0" destOrd="0" parTransId="{B826F068-7AC6-42D0-AE13-BA3F26B6C075}" sibTransId="{BA42C624-44AE-4021-8D85-F0197CC40930}"/>
    <dgm:cxn modelId="{59FF3D28-CDF8-4BEA-93DC-044D45626D87}" type="presOf" srcId="{C2EA2E5B-F52D-43D5-B556-7B34B40B0E31}" destId="{8685B136-0ADB-4110-8B01-5FC55D5B21E4}" srcOrd="1" destOrd="0" presId="urn:microsoft.com/office/officeart/2005/8/layout/hierarchy2"/>
    <dgm:cxn modelId="{27DC0432-92D2-4891-BD09-6DEA454EAA98}" type="presOf" srcId="{99EA5970-85FC-41BB-9D4A-A35BA4AEB4B8}" destId="{16E60FE9-842B-4703-A62E-5608A66853A6}" srcOrd="0" destOrd="0" presId="urn:microsoft.com/office/officeart/2005/8/layout/hierarchy2"/>
    <dgm:cxn modelId="{96FECD44-0A76-4567-AC2E-0081199C91D4}" type="presOf" srcId="{1E0F3975-1BE1-46E2-9B15-A21E90FEFA08}" destId="{B65FE272-8F64-45E2-AC32-77A134F7962D}" srcOrd="0" destOrd="0" presId="urn:microsoft.com/office/officeart/2005/8/layout/hierarchy2"/>
    <dgm:cxn modelId="{0D504549-6153-4863-BECB-F3E979BE0A8B}" type="presOf" srcId="{A443B12E-7642-46F7-B6C6-DBCF77193CF1}" destId="{D14351AE-49A2-437F-8A95-4C1EAE2A9FC2}" srcOrd="0" destOrd="0" presId="urn:microsoft.com/office/officeart/2005/8/layout/hierarchy2"/>
    <dgm:cxn modelId="{83C9EF6F-2406-4D2A-BE89-182432F4AA85}" srcId="{A443B12E-7642-46F7-B6C6-DBCF77193CF1}" destId="{0335EC1F-EC21-418D-A1FF-F9798CA26F00}" srcOrd="2" destOrd="0" parTransId="{96F7FB81-CEA8-49E8-8E80-728D8630EBA8}" sibTransId="{DE2AE20E-46C9-477A-ADAA-1F0BA8956F64}"/>
    <dgm:cxn modelId="{899DFB72-3D76-4198-A2AC-979D61D50DD8}" srcId="{5EE2B3B2-9F31-4BF8-AC51-D59FF6DD65F8}" destId="{8076E201-C375-4611-AFB1-97E5CA530A6C}" srcOrd="0" destOrd="0" parTransId="{5602ACF3-B740-47D1-85DD-3162495F27F9}" sibTransId="{44CCA0FF-81D5-4FEE-9D97-83285EB58DD0}"/>
    <dgm:cxn modelId="{BF8F9C54-27E8-4293-AB98-A783B2107456}" type="presOf" srcId="{8076E201-C375-4611-AFB1-97E5CA530A6C}" destId="{8364E832-3284-495C-A100-4038A4F38D98}" srcOrd="0" destOrd="0" presId="urn:microsoft.com/office/officeart/2005/8/layout/hierarchy2"/>
    <dgm:cxn modelId="{1C37F778-5E06-45FD-89A8-9A7B32FD9CB2}" type="presOf" srcId="{5602ACF3-B740-47D1-85DD-3162495F27F9}" destId="{0034A300-011F-4083-8AD4-5BE90EC5CF08}" srcOrd="1" destOrd="0" presId="urn:microsoft.com/office/officeart/2005/8/layout/hierarchy2"/>
    <dgm:cxn modelId="{B60A497B-41DB-4CB0-AFB5-BF2946A6FF2E}" srcId="{0335EC1F-EC21-418D-A1FF-F9798CA26F00}" destId="{99EA5970-85FC-41BB-9D4A-A35BA4AEB4B8}" srcOrd="0" destOrd="0" parTransId="{C2EA2E5B-F52D-43D5-B556-7B34B40B0E31}" sibTransId="{BA2F354C-C060-4E66-89CB-47A5EA7E07A9}"/>
    <dgm:cxn modelId="{4E8E7A92-257E-40A9-B764-87FDFEC64000}" type="presOf" srcId="{B826F068-7AC6-42D0-AE13-BA3F26B6C075}" destId="{224E532B-B72F-4C98-B7FC-19B8F1DB2D0C}" srcOrd="0" destOrd="0" presId="urn:microsoft.com/office/officeart/2005/8/layout/hierarchy2"/>
    <dgm:cxn modelId="{E5F88AAF-DAF6-4E49-8DF0-1DC5AD3E9FD7}" srcId="{A443B12E-7642-46F7-B6C6-DBCF77193CF1}" destId="{CD03BB12-BF72-48B9-A82F-A689D211B4A5}" srcOrd="0" destOrd="0" parTransId="{1EF3E793-B1A2-4110-B3F2-346FD24E5F14}" sibTransId="{C5833211-6C93-4537-8C40-D3FBD3A674BA}"/>
    <dgm:cxn modelId="{F963ADBD-B615-4259-9343-50C343FC38E6}" type="presOf" srcId="{5EE2B3B2-9F31-4BF8-AC51-D59FF6DD65F8}" destId="{D3B091D6-DDC3-48C8-B3B5-B116BD654F65}" srcOrd="0" destOrd="0" presId="urn:microsoft.com/office/officeart/2005/8/layout/hierarchy2"/>
    <dgm:cxn modelId="{858680CC-7878-464A-908D-7B3973997C2E}" type="presOf" srcId="{0335EC1F-EC21-418D-A1FF-F9798CA26F00}" destId="{09456C8D-D614-4D4B-B33C-942968E9779E}" srcOrd="0" destOrd="0" presId="urn:microsoft.com/office/officeart/2005/8/layout/hierarchy2"/>
    <dgm:cxn modelId="{74D14ADD-5382-4C18-8354-80A31BBB353F}" type="presOf" srcId="{CD03BB12-BF72-48B9-A82F-A689D211B4A5}" destId="{EEE80534-9A7A-4438-8FD6-AC0F624E4F9D}" srcOrd="0" destOrd="0" presId="urn:microsoft.com/office/officeart/2005/8/layout/hierarchy2"/>
    <dgm:cxn modelId="{569EFDE3-8B8A-4397-8706-8D6BD876E0E8}" type="presOf" srcId="{5602ACF3-B740-47D1-85DD-3162495F27F9}" destId="{A06F70D1-ADE9-486C-9AE0-A17585DC4126}" srcOrd="0" destOrd="0" presId="urn:microsoft.com/office/officeart/2005/8/layout/hierarchy2"/>
    <dgm:cxn modelId="{B5C796F4-5B04-4220-B222-B61BD6E49BB3}" srcId="{A443B12E-7642-46F7-B6C6-DBCF77193CF1}" destId="{5EE2B3B2-9F31-4BF8-AC51-D59FF6DD65F8}" srcOrd="1" destOrd="0" parTransId="{62776AAE-7C03-4082-9A88-1E0F5280D86D}" sibTransId="{A679C29A-8769-423D-A250-C9AAE8593397}"/>
    <dgm:cxn modelId="{72FEF635-9C77-4C13-8E92-0FA50D28D89C}" type="presParOf" srcId="{D14351AE-49A2-437F-8A95-4C1EAE2A9FC2}" destId="{0D2E437E-2430-4892-9B03-FDC0D660CEC6}" srcOrd="0" destOrd="0" presId="urn:microsoft.com/office/officeart/2005/8/layout/hierarchy2"/>
    <dgm:cxn modelId="{7762F5E6-E87F-48A3-A4BD-BBB1DC192543}" type="presParOf" srcId="{0D2E437E-2430-4892-9B03-FDC0D660CEC6}" destId="{EEE80534-9A7A-4438-8FD6-AC0F624E4F9D}" srcOrd="0" destOrd="0" presId="urn:microsoft.com/office/officeart/2005/8/layout/hierarchy2"/>
    <dgm:cxn modelId="{78AE21D6-E1ED-4BFA-A5C3-3CAABA0435EA}" type="presParOf" srcId="{0D2E437E-2430-4892-9B03-FDC0D660CEC6}" destId="{99C8882D-9396-4D09-97EF-CB102E7B26D4}" srcOrd="1" destOrd="0" presId="urn:microsoft.com/office/officeart/2005/8/layout/hierarchy2"/>
    <dgm:cxn modelId="{BF3797A2-20F5-4C99-A4E1-421E5A338BCE}" type="presParOf" srcId="{99C8882D-9396-4D09-97EF-CB102E7B26D4}" destId="{224E532B-B72F-4C98-B7FC-19B8F1DB2D0C}" srcOrd="0" destOrd="0" presId="urn:microsoft.com/office/officeart/2005/8/layout/hierarchy2"/>
    <dgm:cxn modelId="{42B72D87-EFCD-4C47-B716-B7BA10F589A3}" type="presParOf" srcId="{224E532B-B72F-4C98-B7FC-19B8F1DB2D0C}" destId="{F2B218CB-6D1F-4BE6-A197-BE231188D778}" srcOrd="0" destOrd="0" presId="urn:microsoft.com/office/officeart/2005/8/layout/hierarchy2"/>
    <dgm:cxn modelId="{84BD7509-B10E-4DC8-8065-822E24EB5FBD}" type="presParOf" srcId="{99C8882D-9396-4D09-97EF-CB102E7B26D4}" destId="{0A58B53C-6D37-4BA9-95C2-131F4FAA3037}" srcOrd="1" destOrd="0" presId="urn:microsoft.com/office/officeart/2005/8/layout/hierarchy2"/>
    <dgm:cxn modelId="{45ABB7E2-D4A2-4D23-9E7B-0967FB85DE28}" type="presParOf" srcId="{0A58B53C-6D37-4BA9-95C2-131F4FAA3037}" destId="{B65FE272-8F64-45E2-AC32-77A134F7962D}" srcOrd="0" destOrd="0" presId="urn:microsoft.com/office/officeart/2005/8/layout/hierarchy2"/>
    <dgm:cxn modelId="{95F0A0DA-1400-4BB5-82C3-13A758BECFCD}" type="presParOf" srcId="{0A58B53C-6D37-4BA9-95C2-131F4FAA3037}" destId="{4ABAE14B-D3FF-40EB-9623-871627E12D91}" srcOrd="1" destOrd="0" presId="urn:microsoft.com/office/officeart/2005/8/layout/hierarchy2"/>
    <dgm:cxn modelId="{1360D9FE-5258-40AA-9E49-ECC28DF7C1CF}" type="presParOf" srcId="{D14351AE-49A2-437F-8A95-4C1EAE2A9FC2}" destId="{CB0A73CB-D09C-4B84-A65E-5B1DD36E9964}" srcOrd="1" destOrd="0" presId="urn:microsoft.com/office/officeart/2005/8/layout/hierarchy2"/>
    <dgm:cxn modelId="{49086BDE-22F6-42B9-ACD5-98969BC86268}" type="presParOf" srcId="{CB0A73CB-D09C-4B84-A65E-5B1DD36E9964}" destId="{D3B091D6-DDC3-48C8-B3B5-B116BD654F65}" srcOrd="0" destOrd="0" presId="urn:microsoft.com/office/officeart/2005/8/layout/hierarchy2"/>
    <dgm:cxn modelId="{0CF93B77-862C-4C46-8B0C-5941BFA2C69C}" type="presParOf" srcId="{CB0A73CB-D09C-4B84-A65E-5B1DD36E9964}" destId="{15155A9C-1006-4330-BEDF-6973E4CCD971}" srcOrd="1" destOrd="0" presId="urn:microsoft.com/office/officeart/2005/8/layout/hierarchy2"/>
    <dgm:cxn modelId="{AA4F07CE-5E4A-471A-831B-FA3AC3A1D3AD}" type="presParOf" srcId="{15155A9C-1006-4330-BEDF-6973E4CCD971}" destId="{A06F70D1-ADE9-486C-9AE0-A17585DC4126}" srcOrd="0" destOrd="0" presId="urn:microsoft.com/office/officeart/2005/8/layout/hierarchy2"/>
    <dgm:cxn modelId="{1C4237D0-5C23-48B4-B0D7-CE50CB2EF5D7}" type="presParOf" srcId="{A06F70D1-ADE9-486C-9AE0-A17585DC4126}" destId="{0034A300-011F-4083-8AD4-5BE90EC5CF08}" srcOrd="0" destOrd="0" presId="urn:microsoft.com/office/officeart/2005/8/layout/hierarchy2"/>
    <dgm:cxn modelId="{D03B3843-F96F-4639-837D-27C0E2A9EB56}" type="presParOf" srcId="{15155A9C-1006-4330-BEDF-6973E4CCD971}" destId="{47F9C578-6D8F-48D7-A8F2-CB2715BEEFFF}" srcOrd="1" destOrd="0" presId="urn:microsoft.com/office/officeart/2005/8/layout/hierarchy2"/>
    <dgm:cxn modelId="{90629B4D-B9BB-4E74-96B3-B39CF296F7F7}" type="presParOf" srcId="{47F9C578-6D8F-48D7-A8F2-CB2715BEEFFF}" destId="{8364E832-3284-495C-A100-4038A4F38D98}" srcOrd="0" destOrd="0" presId="urn:microsoft.com/office/officeart/2005/8/layout/hierarchy2"/>
    <dgm:cxn modelId="{9FEDCD7B-B409-4262-B350-0865027B7B54}" type="presParOf" srcId="{47F9C578-6D8F-48D7-A8F2-CB2715BEEFFF}" destId="{03A1FD2B-47AC-4D17-B331-C1E0B2299387}" srcOrd="1" destOrd="0" presId="urn:microsoft.com/office/officeart/2005/8/layout/hierarchy2"/>
    <dgm:cxn modelId="{D42CC9A3-43AE-4D59-A4FA-54AD149703AF}" type="presParOf" srcId="{D14351AE-49A2-437F-8A95-4C1EAE2A9FC2}" destId="{B696EE48-4CE7-4703-8EF7-A491C2AE100F}" srcOrd="2" destOrd="0" presId="urn:microsoft.com/office/officeart/2005/8/layout/hierarchy2"/>
    <dgm:cxn modelId="{77C37ACE-0583-42A2-A121-38263F808FDB}" type="presParOf" srcId="{B696EE48-4CE7-4703-8EF7-A491C2AE100F}" destId="{09456C8D-D614-4D4B-B33C-942968E9779E}" srcOrd="0" destOrd="0" presId="urn:microsoft.com/office/officeart/2005/8/layout/hierarchy2"/>
    <dgm:cxn modelId="{6468632E-F4C8-4635-B853-A6295C9E9196}" type="presParOf" srcId="{B696EE48-4CE7-4703-8EF7-A491C2AE100F}" destId="{EF0BAC57-FCD2-4637-9DE9-E870095DCE22}" srcOrd="1" destOrd="0" presId="urn:microsoft.com/office/officeart/2005/8/layout/hierarchy2"/>
    <dgm:cxn modelId="{74532D04-1E44-49A7-8C48-E186D50766F6}" type="presParOf" srcId="{EF0BAC57-FCD2-4637-9DE9-E870095DCE22}" destId="{5F8663CA-5554-4209-BF9A-D49CF7214F71}" srcOrd="0" destOrd="0" presId="urn:microsoft.com/office/officeart/2005/8/layout/hierarchy2"/>
    <dgm:cxn modelId="{D7FC9ECF-B367-4DF3-982B-D5E8933A76F9}" type="presParOf" srcId="{5F8663CA-5554-4209-BF9A-D49CF7214F71}" destId="{8685B136-0ADB-4110-8B01-5FC55D5B21E4}" srcOrd="0" destOrd="0" presId="urn:microsoft.com/office/officeart/2005/8/layout/hierarchy2"/>
    <dgm:cxn modelId="{5C3DB4ED-7DB8-4FA7-8E6D-104E1CDA5D0A}" type="presParOf" srcId="{EF0BAC57-FCD2-4637-9DE9-E870095DCE22}" destId="{485AEB5E-9966-4FBE-A60D-D922B8B69EC1}" srcOrd="1" destOrd="0" presId="urn:microsoft.com/office/officeart/2005/8/layout/hierarchy2"/>
    <dgm:cxn modelId="{A59CFF8C-B55B-4AE0-B74A-7760053EFF94}" type="presParOf" srcId="{485AEB5E-9966-4FBE-A60D-D922B8B69EC1}" destId="{16E60FE9-842B-4703-A62E-5608A66853A6}" srcOrd="0" destOrd="0" presId="urn:microsoft.com/office/officeart/2005/8/layout/hierarchy2"/>
    <dgm:cxn modelId="{7CD01883-9241-41D9-A29B-43841429D169}" type="presParOf" srcId="{485AEB5E-9966-4FBE-A60D-D922B8B69EC1}" destId="{2FA51A01-D5EA-4017-97EC-234D7D234A9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80534-9A7A-4438-8FD6-AC0F624E4F9D}">
      <dsp:nvSpPr>
        <dsp:cNvPr id="0" name=""/>
        <dsp:cNvSpPr/>
      </dsp:nvSpPr>
      <dsp:spPr>
        <a:xfrm>
          <a:off x="863210" y="182591"/>
          <a:ext cx="2291522" cy="1145761"/>
        </a:xfrm>
        <a:prstGeom prst="roundRect">
          <a:avLst>
            <a:gd name="adj" fmla="val 10000"/>
          </a:avLst>
        </a:prstGeom>
        <a:solidFill>
          <a:srgbClr val="CFFBB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rgbClr val="002060"/>
              </a:solidFill>
            </a:rPr>
            <a:t>Incorporación de opinión ciudadana.</a:t>
          </a:r>
        </a:p>
      </dsp:txBody>
      <dsp:txXfrm>
        <a:off x="896768" y="216149"/>
        <a:ext cx="2224406" cy="1078645"/>
      </dsp:txXfrm>
    </dsp:sp>
    <dsp:sp modelId="{224E532B-B72F-4C98-B7FC-19B8F1DB2D0C}">
      <dsp:nvSpPr>
        <dsp:cNvPr id="0" name=""/>
        <dsp:cNvSpPr/>
      </dsp:nvSpPr>
      <dsp:spPr>
        <a:xfrm>
          <a:off x="3154732" y="732994"/>
          <a:ext cx="916608" cy="44956"/>
        </a:xfrm>
        <a:custGeom>
          <a:avLst/>
          <a:gdLst/>
          <a:ahLst/>
          <a:cxnLst/>
          <a:rect l="0" t="0" r="0" b="0"/>
          <a:pathLst>
            <a:path>
              <a:moveTo>
                <a:pt x="0" y="22478"/>
              </a:moveTo>
              <a:lnTo>
                <a:pt x="916608" y="2247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400" kern="1200" dirty="0"/>
        </a:p>
      </dsp:txBody>
      <dsp:txXfrm>
        <a:off x="3590121" y="732556"/>
        <a:ext cx="45830" cy="45830"/>
      </dsp:txXfrm>
    </dsp:sp>
    <dsp:sp modelId="{B65FE272-8F64-45E2-AC32-77A134F7962D}">
      <dsp:nvSpPr>
        <dsp:cNvPr id="0" name=""/>
        <dsp:cNvSpPr/>
      </dsp:nvSpPr>
      <dsp:spPr>
        <a:xfrm>
          <a:off x="4071341" y="4637"/>
          <a:ext cx="5743334" cy="150166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0" kern="1200" dirty="0">
              <a:solidFill>
                <a:schemeClr val="tx1"/>
              </a:solidFill>
            </a:rPr>
            <a:t>A partir de las sugerencias  /compromisos  firmadas en la deliberación pública, el GAD elabora un Plan de Trabajo que debe ser entregado a la Instancia de Participación, al Consejo de Planificación, a la Asamblea Ciudadana y al CPCCS</a:t>
          </a:r>
          <a:r>
            <a:rPr lang="es-CO" sz="2000" b="1" kern="1200" dirty="0">
              <a:solidFill>
                <a:schemeClr val="tx1"/>
              </a:solidFill>
            </a:rPr>
            <a:t>. </a:t>
          </a:r>
          <a:endParaRPr lang="es-CO" sz="2000" b="1" kern="1200" dirty="0">
            <a:solidFill>
              <a:schemeClr val="tx2"/>
            </a:solidFill>
          </a:endParaRPr>
        </a:p>
      </dsp:txBody>
      <dsp:txXfrm>
        <a:off x="4115323" y="48619"/>
        <a:ext cx="5655370" cy="1413705"/>
      </dsp:txXfrm>
    </dsp:sp>
    <dsp:sp modelId="{D3B091D6-DDC3-48C8-B3B5-B116BD654F65}">
      <dsp:nvSpPr>
        <dsp:cNvPr id="0" name=""/>
        <dsp:cNvSpPr/>
      </dsp:nvSpPr>
      <dsp:spPr>
        <a:xfrm>
          <a:off x="863210" y="1500216"/>
          <a:ext cx="2291522" cy="1511935"/>
        </a:xfrm>
        <a:prstGeom prst="roundRect">
          <a:avLst>
            <a:gd name="adj" fmla="val 10000"/>
          </a:avLst>
        </a:prstGeom>
        <a:solidFill>
          <a:srgbClr val="CFFBB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2"/>
              </a:solidFill>
            </a:rPr>
            <a:t>Entrega del Informe de Rendición de Cuentas al CPCCS</a:t>
          </a:r>
        </a:p>
      </dsp:txBody>
      <dsp:txXfrm>
        <a:off x="907493" y="1544499"/>
        <a:ext cx="2202956" cy="1423369"/>
      </dsp:txXfrm>
    </dsp:sp>
    <dsp:sp modelId="{A06F70D1-ADE9-486C-9AE0-A17585DC4126}">
      <dsp:nvSpPr>
        <dsp:cNvPr id="0" name=""/>
        <dsp:cNvSpPr/>
      </dsp:nvSpPr>
      <dsp:spPr>
        <a:xfrm>
          <a:off x="3154732" y="2233706"/>
          <a:ext cx="916608" cy="44956"/>
        </a:xfrm>
        <a:custGeom>
          <a:avLst/>
          <a:gdLst/>
          <a:ahLst/>
          <a:cxnLst/>
          <a:rect l="0" t="0" r="0" b="0"/>
          <a:pathLst>
            <a:path>
              <a:moveTo>
                <a:pt x="0" y="22478"/>
              </a:moveTo>
              <a:lnTo>
                <a:pt x="916608" y="2247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400" kern="1200" dirty="0"/>
        </a:p>
      </dsp:txBody>
      <dsp:txXfrm>
        <a:off x="3590121" y="2233269"/>
        <a:ext cx="45830" cy="45830"/>
      </dsp:txXfrm>
    </dsp:sp>
    <dsp:sp modelId="{8364E832-3284-495C-A100-4038A4F38D98}">
      <dsp:nvSpPr>
        <dsp:cNvPr id="0" name=""/>
        <dsp:cNvSpPr/>
      </dsp:nvSpPr>
      <dsp:spPr>
        <a:xfrm>
          <a:off x="4071341" y="1725330"/>
          <a:ext cx="5756923" cy="106170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0" kern="1200" dirty="0">
              <a:solidFill>
                <a:schemeClr val="tx1"/>
              </a:solidFill>
            </a:rPr>
            <a:t>El GAD llena y finaliza el Formulario de Rendición de Cuentas de la entidad en el Sistema Informático del CPCCS. </a:t>
          </a:r>
        </a:p>
      </dsp:txBody>
      <dsp:txXfrm>
        <a:off x="4102437" y="1756426"/>
        <a:ext cx="5694731" cy="999516"/>
      </dsp:txXfrm>
    </dsp:sp>
    <dsp:sp modelId="{09456C8D-D614-4D4B-B33C-942968E9779E}">
      <dsp:nvSpPr>
        <dsp:cNvPr id="0" name=""/>
        <dsp:cNvSpPr/>
      </dsp:nvSpPr>
      <dsp:spPr>
        <a:xfrm>
          <a:off x="863210" y="3184016"/>
          <a:ext cx="2441617" cy="1398871"/>
        </a:xfrm>
        <a:prstGeom prst="roundRect">
          <a:avLst>
            <a:gd name="adj" fmla="val 10000"/>
          </a:avLst>
        </a:prstGeom>
        <a:solidFill>
          <a:srgbClr val="CFFBB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rgbClr val="002060"/>
              </a:solidFill>
            </a:rPr>
            <a:t>Monitoreo del cumplimiento del proceso por el CPCCS</a:t>
          </a:r>
        </a:p>
      </dsp:txBody>
      <dsp:txXfrm>
        <a:off x="904182" y="3224988"/>
        <a:ext cx="2359673" cy="1316927"/>
      </dsp:txXfrm>
    </dsp:sp>
    <dsp:sp modelId="{5F8663CA-5554-4209-BF9A-D49CF7214F71}">
      <dsp:nvSpPr>
        <dsp:cNvPr id="0" name=""/>
        <dsp:cNvSpPr/>
      </dsp:nvSpPr>
      <dsp:spPr>
        <a:xfrm>
          <a:off x="3304827" y="3860973"/>
          <a:ext cx="916608" cy="44956"/>
        </a:xfrm>
        <a:custGeom>
          <a:avLst/>
          <a:gdLst/>
          <a:ahLst/>
          <a:cxnLst/>
          <a:rect l="0" t="0" r="0" b="0"/>
          <a:pathLst>
            <a:path>
              <a:moveTo>
                <a:pt x="0" y="22478"/>
              </a:moveTo>
              <a:lnTo>
                <a:pt x="916608" y="2247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400" kern="1200" dirty="0"/>
        </a:p>
      </dsp:txBody>
      <dsp:txXfrm>
        <a:off x="3740216" y="3860536"/>
        <a:ext cx="45830" cy="45830"/>
      </dsp:txXfrm>
    </dsp:sp>
    <dsp:sp modelId="{16E60FE9-842B-4703-A62E-5608A66853A6}">
      <dsp:nvSpPr>
        <dsp:cNvPr id="0" name=""/>
        <dsp:cNvSpPr/>
      </dsp:nvSpPr>
      <dsp:spPr>
        <a:xfrm>
          <a:off x="4221436" y="3287140"/>
          <a:ext cx="5625504" cy="1192622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0" kern="1200" dirty="0">
              <a:solidFill>
                <a:schemeClr val="tx1"/>
              </a:solidFill>
            </a:rPr>
            <a:t>Constatación de entrega de Informe: proceso, métodos utilizados, calidad de la información.  Y formula recomendaciones. </a:t>
          </a:r>
        </a:p>
      </dsp:txBody>
      <dsp:txXfrm>
        <a:off x="4256367" y="3322071"/>
        <a:ext cx="5555642" cy="1122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569BF4-9EFA-447A-999F-CC7973BC2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1B5344-493E-4DF2-ABD1-4877937EF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AB4225-6EDF-4185-A72C-E7B1551C0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F78682-313C-4CA6-A397-E8025A73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FECAA3-A16A-4C6A-806D-1431BDFE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3730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C19750-DE10-4B37-B57F-B0395B032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3F9F02-5382-4CF1-AF53-EBF92A588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52ED94-3AF1-429D-8356-7FAAA879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461BC-4911-4D34-A0EA-0D5CF8D51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C2488E-F729-4493-B259-EEB2D1652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9659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A9713D6-DDAC-4C0C-A007-B0D4C820E1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C75E97B-D9CB-4160-80E8-028F77C24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C9E16D-A0AA-456E-822E-3F5AEC4D6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FE0A4A-4BFE-4CC7-BFC4-A3384D7D8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C75D9F-54DA-4833-A0ED-6FD6279C4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5786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24736-AA74-4143-B319-95B8E1F38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D57443-0C4A-47A3-AD82-6765D19CC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F4CBED-642F-46A3-99F3-0CAD19FC6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C347EE-46F9-4FC4-889A-06ADCE16F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CEB4C5-6EE5-41DB-959D-133A628E9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2583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BA6A4B-C69B-4790-9F69-992DB12D0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73AB84-1C17-4AB7-A36C-EF18E0E00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4AD01E-5E8D-4892-A284-496519FC6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F7B84C-098C-48E4-9CDF-041488C20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2F1CFC-74E9-4788-A92F-3D902288C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959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6EAAE-EB65-4A25-BBDD-19E8DAC57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8ACA8A-70DE-4F31-81AA-536A7B069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BA3255-7AFA-4A40-82F3-04D279599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0B6B37-803C-4EF9-94BA-370792172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31DB75-5125-44D0-B606-09CAA7C86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88B59B-71DB-4EEE-8ADF-31B5D6614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6279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6AD2E-9DA2-443F-922B-3FC006472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B7EB9E-3950-48ED-9BEB-73D75ED6C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891C94D-0731-4F84-A46A-1210456F9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B90AF3-1015-4097-AAAE-E1B6C98767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0B15733-2427-4F36-BE63-FC8F7D4AB2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DA82FB1-C04E-4BD6-B18F-56153FB5F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45A524-9887-422E-8193-DD8981E1E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4FE97F0-4D63-4AA2-8F06-C35A5E30B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6000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719496-2E80-483B-9FA0-1171A0CDF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7E60D3-06B1-4CEE-9D33-D01AAF7EA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4E07472-1E34-4958-8F86-21873E3FF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41DD555-4341-4B8F-9BFF-7D4DEDA79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58807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9F18BD5-6B77-4CB0-9D78-3E9809EE7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EEF4B62-CA8E-450E-A9D9-5ED78C10B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8169B4-4034-4CD7-937E-A7541A6AA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1917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E5E885-09B5-46D4-8FCF-3DCCCF9C2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241D49-64B6-42E3-AE47-F2015AB0C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0DF5AB-E195-423A-A1F6-955E42B81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7EAB9D-DAEA-40E4-A3ED-F92BF5F7C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334D95-3105-4AB5-99DC-E96AFD14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192D36-BF34-4096-811C-C942C3C22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65114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11AA9F-0AAA-4B79-A068-D564675D4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BCEADD0-6360-407B-9D73-A7E2EAAB2C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867D41-AC36-404D-BBEA-14C71766F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5FA8A4-4F5C-4CC4-BD61-690A5B45B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594BC4-2E40-4230-9416-E8F21058B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7411A6-38E3-4573-82CD-76835DDA0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07063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2EA063B-A839-443A-99D2-20622B5AF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891743-A36B-4BD2-87B3-432FBAD2A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756B6C-9081-4998-B2D3-FDD5E62854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95E21-1216-4516-B851-BEED16116BDA}" type="datetimeFigureOut">
              <a:rPr lang="es-EC" smtClean="0"/>
              <a:t>6/12/2020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D25C07-7449-4B62-8F10-4BE6024F3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0BA305-E31A-47F4-9115-BF451829DC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789A6-69CA-44B6-980A-67272F3D362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950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7C1F625-676E-4AE0-8D82-C7DF4691C74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88"/>
          <a:stretch/>
        </p:blipFill>
        <p:spPr>
          <a:xfrm>
            <a:off x="-103032" y="0"/>
            <a:ext cx="12295031" cy="699966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6A56F217-80D0-4EEA-9611-F7E8F8D7B9D1}"/>
              </a:ext>
            </a:extLst>
          </p:cNvPr>
          <p:cNvSpPr txBox="1"/>
          <p:nvPr/>
        </p:nvSpPr>
        <p:spPr>
          <a:xfrm>
            <a:off x="3039413" y="5828142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Abg. Roberto Hidalgo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ALCALDE DEL CANTÓN MEJÍA</a:t>
            </a:r>
            <a:endParaRPr kumimoji="0" lang="es-EC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8D62B34-341D-475C-8617-EFAF9AA4F78D}"/>
              </a:ext>
            </a:extLst>
          </p:cNvPr>
          <p:cNvSpPr txBox="1"/>
          <p:nvPr/>
        </p:nvSpPr>
        <p:spPr>
          <a:xfrm>
            <a:off x="193183" y="5010559"/>
            <a:ext cx="12523673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C" sz="40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effectLst>
                  <a:outerShdw blurRad="12700" dist="38100" dir="2700000" algn="tl" rotWithShape="0">
                    <a:prstClr val="white">
                      <a:lumMod val="50000"/>
                    </a:prstClr>
                  </a:outerShdw>
                </a:effectLst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RENDICIÓN DE CUENTAS  2019</a:t>
            </a:r>
          </a:p>
        </p:txBody>
      </p:sp>
    </p:spTree>
    <p:extLst>
      <p:ext uri="{BB962C8B-B14F-4D97-AF65-F5344CB8AC3E}">
        <p14:creationId xmlns:p14="http://schemas.microsoft.com/office/powerpoint/2010/main" val="144383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499970A3-9067-445D-A096-64A7687D35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078" t="17839" r="35971" b="56587"/>
          <a:stretch/>
        </p:blipFill>
        <p:spPr>
          <a:xfrm>
            <a:off x="0" y="0"/>
            <a:ext cx="1392661" cy="9313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D9680C4-8BDB-4F76-82A4-DCD0ADB3F941}"/>
              </a:ext>
            </a:extLst>
          </p:cNvPr>
          <p:cNvSpPr txBox="1"/>
          <p:nvPr/>
        </p:nvSpPr>
        <p:spPr>
          <a:xfrm>
            <a:off x="2581613" y="378579"/>
            <a:ext cx="7028774" cy="1569660"/>
          </a:xfrm>
          <a:prstGeom prst="rect">
            <a:avLst/>
          </a:prstGeom>
          <a:solidFill>
            <a:srgbClr val="ECEC46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orthographicFront"/>
            <a:lightRig rig="flood" dir="t">
              <a:rot lat="0" lon="0" rev="13800000"/>
            </a:lightRig>
          </a:scene3d>
          <a:sp3d extrusionH="107950" prstMaterial="plastic">
            <a:bevelT w="82550" h="63500"/>
            <a:bevelB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 defTabSz="457200"/>
            <a:r>
              <a:rPr lang="es-EC" sz="4800" b="1" dirty="0">
                <a:ln/>
                <a:solidFill>
                  <a:srgbClr val="86C157"/>
                </a:solidFill>
              </a:rPr>
              <a:t>RENDICIÓN DE CUENTAS 2019</a:t>
            </a:r>
          </a:p>
        </p:txBody>
      </p:sp>
      <p:sp>
        <p:nvSpPr>
          <p:cNvPr id="7" name="Elipse 4">
            <a:extLst>
              <a:ext uri="{FF2B5EF4-FFF2-40B4-BE49-F238E27FC236}">
                <a16:creationId xmlns:a16="http://schemas.microsoft.com/office/drawing/2014/main" id="{98106CBD-9264-40E4-874C-98D563BF02D1}"/>
              </a:ext>
            </a:extLst>
          </p:cNvPr>
          <p:cNvSpPr/>
          <p:nvPr/>
        </p:nvSpPr>
        <p:spPr>
          <a:xfrm>
            <a:off x="2012373" y="1969767"/>
            <a:ext cx="8167253" cy="45096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C" sz="3200" u="sng" dirty="0">
                <a:solidFill>
                  <a:schemeClr val="tx2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FASE 4: ACTIVIDADES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C" sz="3200" u="sng" kern="1200" dirty="0">
              <a:solidFill>
                <a:schemeClr val="tx2">
                  <a:lumMod val="7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571500" indent="-571500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s-CO" sz="3200" dirty="0">
                <a:solidFill>
                  <a:schemeClr val="tx2">
                    <a:lumMod val="75000"/>
                  </a:schemeClr>
                </a:solidFill>
              </a:rPr>
              <a:t>El GAD digitaliza, llena y finaliza el Formulario de Rendición de Cuentas de la entidad en el Sistema Informático del CPCCS. </a:t>
            </a:r>
          </a:p>
          <a:p>
            <a:pPr marL="571500" lvl="0" indent="-571500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s-EC" sz="3200" dirty="0">
                <a:solidFill>
                  <a:schemeClr val="tx2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Incorporación de la opinión ciudadana</a:t>
            </a:r>
          </a:p>
          <a:p>
            <a:pPr marL="571500" lvl="0" indent="-571500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s-EC" sz="3200" dirty="0">
                <a:solidFill>
                  <a:schemeClr val="tx2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Monitoreo del cumplimiento</a:t>
            </a:r>
          </a:p>
        </p:txBody>
      </p:sp>
    </p:spTree>
    <p:extLst>
      <p:ext uri="{BB962C8B-B14F-4D97-AF65-F5344CB8AC3E}">
        <p14:creationId xmlns:p14="http://schemas.microsoft.com/office/powerpoint/2010/main" val="2687984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499970A3-9067-445D-A096-64A7687D35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078" t="17839" r="35971" b="56587"/>
          <a:stretch/>
        </p:blipFill>
        <p:spPr>
          <a:xfrm>
            <a:off x="0" y="0"/>
            <a:ext cx="1392661" cy="93133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D9680C4-8BDB-4F76-82A4-DCD0ADB3F941}"/>
              </a:ext>
            </a:extLst>
          </p:cNvPr>
          <p:cNvSpPr txBox="1"/>
          <p:nvPr/>
        </p:nvSpPr>
        <p:spPr>
          <a:xfrm>
            <a:off x="2581613" y="-20666"/>
            <a:ext cx="7028774" cy="1569660"/>
          </a:xfrm>
          <a:prstGeom prst="rect">
            <a:avLst/>
          </a:prstGeom>
          <a:solidFill>
            <a:srgbClr val="ECEC46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orthographicFront"/>
            <a:lightRig rig="flood" dir="t">
              <a:rot lat="0" lon="0" rev="13800000"/>
            </a:lightRig>
          </a:scene3d>
          <a:sp3d extrusionH="107950" prstMaterial="plastic">
            <a:bevelT w="82550" h="63500"/>
            <a:bevelB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C" sz="4800" b="1" i="0" u="none" strike="noStrike" kern="1200" cap="none" spc="0" normalizeH="0" baseline="0" noProof="0" dirty="0">
                <a:ln/>
                <a:solidFill>
                  <a:srgbClr val="86C15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RENDICIÓN DE CUENTAS 2019</a:t>
            </a:r>
          </a:p>
        </p:txBody>
      </p:sp>
      <p:graphicFrame>
        <p:nvGraphicFramePr>
          <p:cNvPr id="4" name="Diagrama 1">
            <a:extLst>
              <a:ext uri="{FF2B5EF4-FFF2-40B4-BE49-F238E27FC236}">
                <a16:creationId xmlns:a16="http://schemas.microsoft.com/office/drawing/2014/main" id="{952C5451-E6D6-40D3-9E90-A413AA39C5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999408"/>
              </p:ext>
            </p:extLst>
          </p:nvPr>
        </p:nvGraphicFramePr>
        <p:xfrm>
          <a:off x="636722" y="2073499"/>
          <a:ext cx="10710151" cy="458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ángulo redondeado 2">
            <a:extLst>
              <a:ext uri="{FF2B5EF4-FFF2-40B4-BE49-F238E27FC236}">
                <a16:creationId xmlns:a16="http://schemas.microsoft.com/office/drawing/2014/main" id="{FBBEC5AC-3AC6-411B-8B37-A048177F11DD}"/>
              </a:ext>
            </a:extLst>
          </p:cNvPr>
          <p:cNvSpPr/>
          <p:nvPr/>
        </p:nvSpPr>
        <p:spPr>
          <a:xfrm>
            <a:off x="441194" y="1455838"/>
            <a:ext cx="1545943" cy="40721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dirty="0">
                <a:solidFill>
                  <a:schemeClr val="tx1"/>
                </a:solidFill>
              </a:rPr>
              <a:t>Octubre 2020</a:t>
            </a:r>
          </a:p>
        </p:txBody>
      </p:sp>
    </p:spTree>
    <p:extLst>
      <p:ext uri="{BB962C8B-B14F-4D97-AF65-F5344CB8AC3E}">
        <p14:creationId xmlns:p14="http://schemas.microsoft.com/office/powerpoint/2010/main" val="3651823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499970A3-9067-445D-A096-64A7687D35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078" t="17839" r="35971" b="56587"/>
          <a:stretch/>
        </p:blipFill>
        <p:spPr>
          <a:xfrm>
            <a:off x="0" y="0"/>
            <a:ext cx="1392661" cy="931333"/>
          </a:xfrm>
          <a:prstGeom prst="rect">
            <a:avLst/>
          </a:prstGeom>
        </p:spPr>
      </p:pic>
      <p:sp>
        <p:nvSpPr>
          <p:cNvPr id="5" name="Rectángulo 1">
            <a:extLst>
              <a:ext uri="{FF2B5EF4-FFF2-40B4-BE49-F238E27FC236}">
                <a16:creationId xmlns:a16="http://schemas.microsoft.com/office/drawing/2014/main" id="{32EFBFB0-E47C-478B-9A82-28F548592EF9}"/>
              </a:ext>
            </a:extLst>
          </p:cNvPr>
          <p:cNvSpPr/>
          <p:nvPr/>
        </p:nvSpPr>
        <p:spPr>
          <a:xfrm>
            <a:off x="2289019" y="2316873"/>
            <a:ext cx="7613961" cy="71051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C" sz="4400" b="1" dirty="0">
                <a:solidFill>
                  <a:srgbClr val="92D050"/>
                </a:solidFill>
                <a:latin typeface="Arial" panose="020B0604020202020204" pitchFamily="34" charset="0"/>
              </a:rPr>
              <a:t>FIN DE LA CUARTA FASE</a:t>
            </a:r>
            <a:endParaRPr lang="es-CO" sz="4400" b="1" dirty="0">
              <a:solidFill>
                <a:srgbClr val="92D05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02924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168</Words>
  <Application>Microsoft Office PowerPoint</Application>
  <PresentationFormat>Panorámica</PresentationFormat>
  <Paragraphs>18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Berlin Sans FB Demi</vt:lpstr>
      <vt:lpstr>Calibri</vt:lpstr>
      <vt:lpstr>Calibri Light</vt:lpstr>
      <vt:lpstr>David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USR MARIA CANCHIG</dc:creator>
  <cp:lastModifiedBy>USR MARIA CANCHIG</cp:lastModifiedBy>
  <cp:revision>1</cp:revision>
  <dcterms:created xsi:type="dcterms:W3CDTF">2020-12-07T03:07:09Z</dcterms:created>
  <dcterms:modified xsi:type="dcterms:W3CDTF">2020-12-07T03:11:07Z</dcterms:modified>
</cp:coreProperties>
</file>